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11"/>
  </p:notesMasterIdLst>
  <p:sldIdLst>
    <p:sldId id="256" r:id="rId2"/>
    <p:sldId id="257" r:id="rId3"/>
    <p:sldId id="263" r:id="rId4"/>
    <p:sldId id="258" r:id="rId5"/>
    <p:sldId id="260" r:id="rId6"/>
    <p:sldId id="259" r:id="rId7"/>
    <p:sldId id="262" r:id="rId8"/>
    <p:sldId id="264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737" autoAdjust="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-313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1836A-40E9-F043-B8FC-0BB8193AE487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FCC55-160D-0649-B764-661419D27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35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FCC55-160D-0649-B764-661419D272C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98DDADE6-60C0-D748-85AE-CE37D48D4841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25C3313-B259-8340-A551-74B45764959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e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worldservice/learningenglish/business/talkingbusiness/unit3presentations/expert.s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41561"/>
            <a:ext cx="5867400" cy="963171"/>
          </a:xfrm>
        </p:spPr>
        <p:txBody>
          <a:bodyPr/>
          <a:lstStyle/>
          <a:p>
            <a:r>
              <a:rPr lang="en-US" b="1" dirty="0"/>
              <a:t>Decoding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76453"/>
            <a:ext cx="6781800" cy="752634"/>
          </a:xfrm>
        </p:spPr>
        <p:txBody>
          <a:bodyPr>
            <a:normAutofit/>
          </a:bodyPr>
          <a:lstStyle/>
          <a:p>
            <a:r>
              <a:rPr lang="en-US" sz="2800" b="1"/>
              <a:t>Teaching - not testing - listening skills</a:t>
            </a:r>
            <a:endParaRPr lang="en-US" sz="2800" b="1" dirty="0"/>
          </a:p>
        </p:txBody>
      </p:sp>
      <p:pic>
        <p:nvPicPr>
          <p:cNvPr id="1026" name="Picture 2" descr="Ear, Auricle, Listen, Listen To">
            <a:extLst>
              <a:ext uri="{FF2B5EF4-FFF2-40B4-BE49-F238E27FC236}">
                <a16:creationId xmlns:a16="http://schemas.microsoft.com/office/drawing/2014/main" id="{96603464-A317-4891-9BD2-8D54893AB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115" y="117323"/>
            <a:ext cx="4232636" cy="282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Listening:</a:t>
            </a:r>
            <a:br>
              <a:rPr lang="en-US" sz="3600" b="1" dirty="0"/>
            </a:br>
            <a:r>
              <a:rPr lang="en-US" sz="3600" b="1" dirty="0"/>
              <a:t>An undervalued skill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Listening skills have been undervalued: why?</a:t>
            </a:r>
          </a:p>
          <a:p>
            <a:r>
              <a:rPr lang="en-US" dirty="0"/>
              <a:t>Historically, listening materials were used only as a means to teach language</a:t>
            </a:r>
          </a:p>
          <a:p>
            <a:r>
              <a:rPr lang="en-US" dirty="0"/>
              <a:t>Listening skills are difficult to teach: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They were seen as passive skills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 material can’t be easily manipulated (unlike a reading text)</a:t>
            </a:r>
          </a:p>
          <a:p>
            <a:r>
              <a:rPr lang="en-US" dirty="0"/>
              <a:t>It was assumed that they will be learnt automatically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E1049-FBCC-442F-B807-F4AC82A37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GB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Imagine this scenario:</a:t>
            </a:r>
            <a:br>
              <a:rPr lang="en-GB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2000" b="1" dirty="0">
                <a:solidFill>
                  <a:srgbClr val="000000"/>
                </a:solidFill>
                <a:latin typeface="Arial" panose="020B0604020202020204" pitchFamily="34" charset="0"/>
              </a:rPr>
              <a:t>During a r</a:t>
            </a: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eading lesson</a:t>
            </a:r>
            <a:endParaRPr lang="en-GB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89AF938-9DE6-4036-98CB-12330EF5FE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634411"/>
              </p:ext>
            </p:extLst>
          </p:nvPr>
        </p:nvGraphicFramePr>
        <p:xfrm>
          <a:off x="707011" y="2102178"/>
          <a:ext cx="7655940" cy="4128940"/>
        </p:xfrm>
        <a:graphic>
          <a:graphicData uri="http://schemas.openxmlformats.org/drawingml/2006/table">
            <a:tbl>
              <a:tblPr/>
              <a:tblGrid>
                <a:gridCol w="7655940">
                  <a:extLst>
                    <a:ext uri="{9D8B030D-6E8A-4147-A177-3AD203B41FA5}">
                      <a16:colId xmlns:a16="http://schemas.microsoft.com/office/drawing/2014/main" val="3228451732"/>
                    </a:ext>
                  </a:extLst>
                </a:gridCol>
              </a:tblGrid>
              <a:tr h="4128940"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Teacher:</a:t>
                      </a:r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Now read paragraph 1. How does the character feel? Discuss with your partner. </a:t>
                      </a:r>
                      <a:endParaRPr lang="en-GB" sz="1600" dirty="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Student 1:</a:t>
                      </a:r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The character feels angry.</a:t>
                      </a:r>
                      <a:endParaRPr lang="en-GB" sz="1600" dirty="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Teacher:</a:t>
                      </a:r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 think so too! What words helped you understand that? Underline them and show them to your partner.</a:t>
                      </a:r>
                      <a:endParaRPr lang="en-GB" sz="1600" dirty="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Student 2:</a:t>
                      </a:r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We’ve found ‘annoyed’ and ‘offended’.</a:t>
                      </a:r>
                      <a:endParaRPr lang="en-GB" sz="1600" dirty="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Student 1:</a:t>
                      </a:r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I’ve found this word ‘rage’ - what does it mean?</a:t>
                      </a:r>
                      <a:endParaRPr lang="en-GB" sz="1600" dirty="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Teacher:</a:t>
                      </a:r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Look at the words around ‘rage’. Can you find anything to help you? </a:t>
                      </a:r>
                      <a:endParaRPr lang="en-GB" sz="1600" dirty="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Student 1:</a:t>
                      </a:r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Well, it says ‘red in the face’ and ‘feel rage’.</a:t>
                      </a:r>
                      <a:endParaRPr lang="en-GB" sz="1600" dirty="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Teacher: </a:t>
                      </a:r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Ok. So if we put together all that we have found...</a:t>
                      </a:r>
                      <a:endParaRPr lang="en-GB" sz="16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55336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9F7EB2A-D3ED-4928-B8C7-3B1D7D4D7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72915" y="-218048"/>
            <a:ext cx="117783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80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Listening:</a:t>
            </a:r>
            <a:br>
              <a:rPr lang="en-US" sz="4000" b="1" dirty="0"/>
            </a:br>
            <a:r>
              <a:rPr lang="en-US" sz="4000" b="1" dirty="0"/>
              <a:t>An essential skill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Today, listening skills are considered essential for second language acquisition and they need to be taught: why?</a:t>
            </a:r>
          </a:p>
          <a:p>
            <a:r>
              <a:rPr lang="en-GB" dirty="0"/>
              <a:t>Listening skills are useful in everyday life</a:t>
            </a:r>
          </a:p>
          <a:p>
            <a:r>
              <a:rPr lang="en-GB" dirty="0"/>
              <a:t>To master speaking skills, listening must be developed</a:t>
            </a:r>
          </a:p>
          <a:p>
            <a:r>
              <a:rPr lang="en-GB" dirty="0"/>
              <a:t>Weak listening leads to insecurity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8594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480" y="295833"/>
            <a:ext cx="8026399" cy="1004647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Current format for a listening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778000"/>
            <a:ext cx="7583488" cy="4653280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Pre-listening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Establish context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Create motivation for listening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Pre-teach only critical vocabulary</a:t>
            </a:r>
          </a:p>
          <a:p>
            <a:pPr marL="349250"/>
            <a:r>
              <a:rPr lang="en-GB" b="1" dirty="0"/>
              <a:t>Extensive listening</a:t>
            </a:r>
          </a:p>
          <a:p>
            <a:pPr marL="711200" lvl="1" indent="-342900">
              <a:buFont typeface="Wingdings" panose="05000000000000000000" pitchFamily="2" charset="2"/>
              <a:buChar char="Ø"/>
            </a:pPr>
            <a:r>
              <a:rPr lang="en-GB" sz="2100" dirty="0"/>
              <a:t>General questions on context and attitude of speakers</a:t>
            </a:r>
          </a:p>
          <a:p>
            <a:pPr marL="355600"/>
            <a:r>
              <a:rPr lang="en-GB" b="1" dirty="0"/>
              <a:t>Intensive listening</a:t>
            </a:r>
          </a:p>
          <a:p>
            <a:pPr marL="711200" lvl="1" indent="-342900">
              <a:buFont typeface="Wingdings" panose="05000000000000000000" pitchFamily="2" charset="2"/>
              <a:buChar char="Ø"/>
            </a:pPr>
            <a:r>
              <a:rPr lang="en-GB" sz="2100" dirty="0"/>
              <a:t>Pre-set questions</a:t>
            </a:r>
          </a:p>
          <a:p>
            <a:pPr marL="711200" lvl="1" indent="-342900">
              <a:buFont typeface="Wingdings" panose="05000000000000000000" pitchFamily="2" charset="2"/>
              <a:buChar char="Ø"/>
            </a:pPr>
            <a:r>
              <a:rPr lang="en-GB" sz="2100" dirty="0"/>
              <a:t>Listening for specific information</a:t>
            </a:r>
          </a:p>
          <a:p>
            <a:pPr marL="711200" lvl="1" indent="-342900">
              <a:buFont typeface="Wingdings" panose="05000000000000000000" pitchFamily="2" charset="2"/>
              <a:buChar char="Ø"/>
            </a:pPr>
            <a:r>
              <a:rPr lang="en-GB" sz="2100" dirty="0"/>
              <a:t>Checking answers to questions</a:t>
            </a:r>
          </a:p>
          <a:p>
            <a:pPr marL="361950"/>
            <a:r>
              <a:rPr lang="en-GB" b="1" dirty="0"/>
              <a:t>Post-listening (optional)</a:t>
            </a:r>
          </a:p>
          <a:p>
            <a:pPr marL="711200" lvl="1" indent="-342900">
              <a:buFont typeface="Wingdings" panose="05000000000000000000" pitchFamily="2" charset="2"/>
              <a:buChar char="Ø"/>
            </a:pPr>
            <a:r>
              <a:rPr lang="en-GB" dirty="0"/>
              <a:t>Functional language in listening passage</a:t>
            </a:r>
          </a:p>
          <a:p>
            <a:pPr marL="711200" lvl="1" indent="-342900">
              <a:buFont typeface="Wingdings" panose="05000000000000000000" pitchFamily="2" charset="2"/>
              <a:buChar char="Ø"/>
            </a:pPr>
            <a:r>
              <a:rPr lang="en-GB" dirty="0"/>
              <a:t>Inferring meaning of unknown words from context</a:t>
            </a:r>
          </a:p>
          <a:p>
            <a:pPr marL="711200" lvl="1" indent="-342900">
              <a:buFont typeface="Wingdings" panose="05000000000000000000" pitchFamily="2" charset="2"/>
              <a:buChar char="Ø"/>
            </a:pPr>
            <a:r>
              <a:rPr lang="en-GB" dirty="0"/>
              <a:t>Task/Problem solving activity</a:t>
            </a:r>
          </a:p>
        </p:txBody>
      </p:sp>
    </p:spTree>
    <p:extLst>
      <p:ext uri="{BB962C8B-B14F-4D97-AF65-F5344CB8AC3E}">
        <p14:creationId xmlns:p14="http://schemas.microsoft.com/office/powerpoint/2010/main" val="48599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6560" y="295275"/>
            <a:ext cx="7166928" cy="55816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Common issues for L2 students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7" y="1525693"/>
            <a:ext cx="2660253" cy="2221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monica.ruda\AppData\Local\Microsoft\Windows\INetCache\IE\OHLJ8RU0\speech-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02888"/>
            <a:ext cx="3094646" cy="181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onica.ruda\AppData\Local\Microsoft\Windows\INetCache\IE\9BXDFDM0\ibdjl95-Speech-Bubbles-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206" y="3746728"/>
            <a:ext cx="2743200" cy="193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monica.ruda\AppData\Local\Microsoft\Windows\INetCache\IE\OHLJ8RU0\ibdjl95-Speech-Bubbles-2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051" y="748279"/>
            <a:ext cx="2948361" cy="241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199" y="3102936"/>
            <a:ext cx="3089007" cy="3593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C:\Users\monica.ruda\AppData\Local\Microsoft\Windows\INetCache\IE\9BXDFDM0\15683-illustration-of-a-cartoon-speech-bubble-pv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74" y="3539320"/>
            <a:ext cx="2379178" cy="2379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94542" y="1030288"/>
            <a:ext cx="1856908" cy="64611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dirty="0"/>
              <a:t>a. English people speak so fast!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4948" y="1954708"/>
            <a:ext cx="2146617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dirty="0"/>
              <a:t>f. Who are these ‘Beatles’ the teacher keeps talking about?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90723" y="1799073"/>
            <a:ext cx="2590800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dirty="0"/>
              <a:t>b. I’ve heard this word before, but I couldn’t recognise it in the text…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9840" y="4016373"/>
            <a:ext cx="2393606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dirty="0"/>
              <a:t>c. This new teacher is harder to understand…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92475" y="3399929"/>
            <a:ext cx="2598738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 sz="1600" dirty="0"/>
          </a:p>
          <a:p>
            <a:r>
              <a:rPr lang="en-GB" sz="1600" dirty="0"/>
              <a:t>d. My host mother was talking about the weather a minute ago…she’s now talking about something else…I can’t follow the conversation!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7329" y="4062115"/>
            <a:ext cx="2053472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dirty="0"/>
              <a:t>e. What does ‘</a:t>
            </a:r>
            <a:r>
              <a:rPr lang="en-GB" dirty="0" err="1"/>
              <a:t>firstable</a:t>
            </a:r>
            <a:r>
              <a:rPr lang="en-GB" dirty="0"/>
              <a:t>’ mean???</a:t>
            </a:r>
          </a:p>
          <a:p>
            <a:r>
              <a:rPr lang="en-GB" i="1" dirty="0"/>
              <a:t>(first of all)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4948" y="6268720"/>
            <a:ext cx="800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What are the language problems behind the comments in the speech bubbles? </a:t>
            </a:r>
          </a:p>
        </p:txBody>
      </p:sp>
    </p:spTree>
    <p:extLst>
      <p:ext uri="{BB962C8B-B14F-4D97-AF65-F5344CB8AC3E}">
        <p14:creationId xmlns:p14="http://schemas.microsoft.com/office/powerpoint/2010/main" val="410794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254EE5-7D70-4CDF-998B-705BEA307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62" y="295833"/>
            <a:ext cx="7927657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Re-think methodology </a:t>
            </a:r>
            <a:r>
              <a:rPr lang="en-GB" sz="2200" dirty="0">
                <a:solidFill>
                  <a:srgbClr val="174576"/>
                </a:solidFill>
              </a:rPr>
              <a:t>aka</a:t>
            </a:r>
            <a:r>
              <a:rPr lang="en-GB" sz="2200" dirty="0"/>
              <a:t> </a:t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en-GB" sz="2200" dirty="0"/>
              <a:t>"Guiding students to succeed in better understanding spoken language"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728214"/>
          </a:xfrm>
        </p:spPr>
        <p:txBody>
          <a:bodyPr/>
          <a:lstStyle/>
          <a:p>
            <a:r>
              <a:rPr lang="en-GB" dirty="0"/>
              <a:t>Language factors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4E7614-568A-4172-A951-2ACBB0731E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b="1" dirty="0"/>
              <a:t>Pronunciation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en-GB" dirty="0"/>
              <a:t>Individual sounds</a:t>
            </a:r>
          </a:p>
          <a:p>
            <a:pPr lvl="1">
              <a:buFont typeface="Wingdings" pitchFamily="18" charset="2"/>
              <a:buChar char="Ø"/>
            </a:pPr>
            <a:r>
              <a:rPr lang="en-GB" dirty="0"/>
              <a:t>Connected speech</a:t>
            </a:r>
          </a:p>
          <a:p>
            <a:pPr lvl="1">
              <a:buFont typeface="Wingdings" pitchFamily="18" charset="2"/>
              <a:buChar char="Ø"/>
            </a:pPr>
            <a:r>
              <a:rPr lang="en-GB" dirty="0"/>
              <a:t>Accents</a:t>
            </a:r>
          </a:p>
          <a:p>
            <a:pPr lvl="1">
              <a:buFont typeface="Wingdings" pitchFamily="18" charset="2"/>
              <a:buChar char="Ø"/>
            </a:pPr>
            <a:r>
              <a:rPr lang="en-GB" dirty="0"/>
              <a:t>Strong/weak sounds</a:t>
            </a:r>
          </a:p>
          <a:p>
            <a:r>
              <a:rPr lang="en-GB" b="1" dirty="0"/>
              <a:t>Vocabulary</a:t>
            </a:r>
          </a:p>
          <a:p>
            <a:pPr lvl="1">
              <a:buFont typeface="Wingdings" pitchFamily="18" charset="2"/>
              <a:buChar char="Ø"/>
            </a:pPr>
            <a:r>
              <a:rPr lang="en-GB" dirty="0"/>
              <a:t>Collocations</a:t>
            </a:r>
          </a:p>
          <a:p>
            <a:pPr lvl="1">
              <a:buFont typeface="Wingdings" pitchFamily="18" charset="2"/>
              <a:buChar char="Ø"/>
            </a:pPr>
            <a:r>
              <a:rPr lang="en-GB" dirty="0"/>
              <a:t>Synonyms</a:t>
            </a:r>
          </a:p>
          <a:p>
            <a:pPr lvl="1">
              <a:buFont typeface="Wingdings" pitchFamily="18" charset="2"/>
              <a:buChar char="Ø"/>
            </a:pPr>
            <a:r>
              <a:rPr lang="en-GB" dirty="0"/>
              <a:t>Spelling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lvl="1">
              <a:buFont typeface="Wingdings" pitchFamily="18" charset="2"/>
              <a:buChar char="Ø"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728214"/>
          </a:xfrm>
        </p:spPr>
        <p:txBody>
          <a:bodyPr/>
          <a:lstStyle/>
          <a:p>
            <a:r>
              <a:rPr lang="en-GB" dirty="0"/>
              <a:t>Other factors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2320" y="2743200"/>
            <a:ext cx="4114799" cy="3213100"/>
          </a:xfrm>
        </p:spPr>
        <p:txBody>
          <a:bodyPr/>
          <a:lstStyle/>
          <a:p>
            <a:r>
              <a:rPr lang="en-GB" sz="1900" b="1" dirty="0"/>
              <a:t>Context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Prior knowledge of topic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Purpose of listening (motivation)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Pragmatics</a:t>
            </a:r>
          </a:p>
          <a:p>
            <a:r>
              <a:rPr lang="en-GB" sz="1900" b="1" dirty="0"/>
              <a:t>External</a:t>
            </a:r>
            <a:r>
              <a:rPr lang="en-GB" dirty="0"/>
              <a:t> </a:t>
            </a:r>
            <a:r>
              <a:rPr lang="en-GB" sz="1900" b="1" dirty="0"/>
              <a:t>factors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en-GB" dirty="0"/>
              <a:t>Background noise</a:t>
            </a:r>
          </a:p>
          <a:p>
            <a:pPr marL="628650" lvl="1" indent="-285750">
              <a:buFont typeface="Wingdings" panose="05000000000000000000" pitchFamily="2" charset="2"/>
              <a:buChar char="Ø"/>
            </a:pPr>
            <a:r>
              <a:rPr lang="en-GB" dirty="0"/>
              <a:t>Speaker’s voice</a:t>
            </a:r>
          </a:p>
        </p:txBody>
      </p:sp>
    </p:spTree>
    <p:extLst>
      <p:ext uri="{BB962C8B-B14F-4D97-AF65-F5344CB8AC3E}">
        <p14:creationId xmlns:p14="http://schemas.microsoft.com/office/powerpoint/2010/main" val="113532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480" y="295833"/>
            <a:ext cx="8026399" cy="1004647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Listening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778000"/>
            <a:ext cx="7583488" cy="465328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Content words </a:t>
            </a:r>
            <a:r>
              <a:rPr lang="en-GB" dirty="0"/>
              <a:t>(noun, verbs, adjectives)</a:t>
            </a:r>
          </a:p>
          <a:p>
            <a:pPr marL="349250"/>
            <a:r>
              <a:rPr lang="en-GB" b="1" dirty="0">
                <a:hlinkClick r:id="rId2"/>
              </a:rPr>
              <a:t>Signposts</a:t>
            </a:r>
            <a:r>
              <a:rPr lang="en-GB" b="1" dirty="0"/>
              <a:t> </a:t>
            </a:r>
            <a:r>
              <a:rPr lang="en-GB" sz="2000" dirty="0"/>
              <a:t>(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Phrases like ‘I’d like to tell you about…’, ‘Let’s move on to…’, ‘In conclusion…’)</a:t>
            </a:r>
            <a:endParaRPr lang="en-GB" sz="2100" dirty="0"/>
          </a:p>
          <a:p>
            <a:pPr marL="355600"/>
            <a:r>
              <a:rPr lang="en-GB" b="1" dirty="0"/>
              <a:t>Inferring meaning </a:t>
            </a:r>
            <a:r>
              <a:rPr lang="en-GB" sz="1800" dirty="0">
                <a:latin typeface="Arial" panose="020B0604020202020204" pitchFamily="34" charset="0"/>
              </a:rPr>
              <a:t>(words understood + prior knowledge of the situation)</a:t>
            </a:r>
          </a:p>
          <a:p>
            <a:pPr marL="361950"/>
            <a:r>
              <a:rPr lang="en-GB" b="1" dirty="0"/>
              <a:t>Active listening </a:t>
            </a:r>
            <a:r>
              <a:rPr lang="en-GB" sz="1800" dirty="0">
                <a:latin typeface="Arial" panose="020B0604020202020204" pitchFamily="34" charset="0"/>
              </a:rPr>
              <a:t>(concentrating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 what is being said and showing participation and understanding.)</a:t>
            </a:r>
          </a:p>
          <a:p>
            <a:pPr marL="19050" indent="0">
              <a:buNone/>
            </a:pPr>
            <a:r>
              <a:rPr lang="en-GB" sz="1800" b="1" dirty="0">
                <a:latin typeface="Arial" panose="020B0604020202020204" pitchFamily="34" charset="0"/>
              </a:rPr>
              <a:t>	- non-verbal communication</a:t>
            </a:r>
          </a:p>
          <a:p>
            <a:pPr marL="19050" indent="0">
              <a:buNone/>
            </a:pPr>
            <a:r>
              <a:rPr lang="en-GB" sz="1800" b="1" dirty="0">
                <a:latin typeface="Arial" panose="020B0604020202020204" pitchFamily="34" charset="0"/>
              </a:rPr>
              <a:t>	- showing interest</a:t>
            </a:r>
          </a:p>
          <a:p>
            <a:pPr marL="19050" indent="0">
              <a:buNone/>
            </a:pPr>
            <a:r>
              <a:rPr lang="en-GB" sz="1800" b="1" dirty="0">
                <a:latin typeface="Arial" panose="020B0604020202020204" pitchFamily="34" charset="0"/>
              </a:rPr>
              <a:t>	- asking for clarification</a:t>
            </a:r>
          </a:p>
          <a:p>
            <a:pPr marL="19050" indent="0">
              <a:buNone/>
            </a:pPr>
            <a:r>
              <a:rPr lang="en-GB" sz="1800" b="1" dirty="0">
                <a:latin typeface="Arial" panose="020B0604020202020204" pitchFamily="34" charset="0"/>
              </a:rPr>
              <a:t>	- confirming understanding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4479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EDRDG620 - Wilhelm Chapter 5">
            <a:extLst>
              <a:ext uri="{FF2B5EF4-FFF2-40B4-BE49-F238E27FC236}">
                <a16:creationId xmlns:a16="http://schemas.microsoft.com/office/drawing/2014/main" id="{1D29354A-B456-417A-8E8B-B997DCBE8C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67" y="352425"/>
            <a:ext cx="8633983" cy="6273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6C2A88B-D626-4D03-ADCA-29AF41925DBA}"/>
              </a:ext>
            </a:extLst>
          </p:cNvPr>
          <p:cNvSpPr txBox="1"/>
          <p:nvPr/>
        </p:nvSpPr>
        <p:spPr>
          <a:xfrm>
            <a:off x="3484605" y="3478427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984E40-A4B1-46F6-8740-E4576F22D1F1}"/>
              </a:ext>
            </a:extLst>
          </p:cNvPr>
          <p:cNvSpPr txBox="1"/>
          <p:nvPr/>
        </p:nvSpPr>
        <p:spPr>
          <a:xfrm>
            <a:off x="2029769" y="1952625"/>
            <a:ext cx="5028985" cy="230822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3600" b="1" dirty="0">
                <a:latin typeface="Comic Sans MS"/>
              </a:rPr>
              <a:t>Have we been teaching or testing listening skills?</a:t>
            </a:r>
          </a:p>
        </p:txBody>
      </p:sp>
    </p:spTree>
    <p:extLst>
      <p:ext uri="{BB962C8B-B14F-4D97-AF65-F5344CB8AC3E}">
        <p14:creationId xmlns:p14="http://schemas.microsoft.com/office/powerpoint/2010/main" val="3859217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FFFFFF"/>
      </a:dk1>
      <a:lt1>
        <a:srgbClr val="103154"/>
      </a:lt1>
      <a:dk2>
        <a:srgbClr val="0096FF"/>
      </a:dk2>
      <a:lt2>
        <a:srgbClr val="87FD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6519</TotalTime>
  <Words>563</Words>
  <Application>Microsoft Office PowerPoint</Application>
  <PresentationFormat>On-screen Show (4:3)</PresentationFormat>
  <Paragraphs>79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Comic Sans MS</vt:lpstr>
      <vt:lpstr>Corbel</vt:lpstr>
      <vt:lpstr>Wingdings</vt:lpstr>
      <vt:lpstr>Wingdings 2</vt:lpstr>
      <vt:lpstr>Pixel</vt:lpstr>
      <vt:lpstr>Decoding language</vt:lpstr>
      <vt:lpstr>Listening: An undervalued skill</vt:lpstr>
      <vt:lpstr> Imagine this scenario:  During a reading lesson</vt:lpstr>
      <vt:lpstr>Listening: An essential skill</vt:lpstr>
      <vt:lpstr>Current format for a listening lesson</vt:lpstr>
      <vt:lpstr>Common issues for L2 students</vt:lpstr>
      <vt:lpstr>Re-think methodology aka  "Guiding students to succeed in better understanding spoken language"</vt:lpstr>
      <vt:lpstr>Listening strategies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– not testing</dc:title>
  <dc:creator>Monica Ruda</dc:creator>
  <cp:lastModifiedBy>Monica Ruda-Peachey</cp:lastModifiedBy>
  <cp:revision>123</cp:revision>
  <dcterms:created xsi:type="dcterms:W3CDTF">2017-11-25T10:24:16Z</dcterms:created>
  <dcterms:modified xsi:type="dcterms:W3CDTF">2021-05-09T13:38:26Z</dcterms:modified>
</cp:coreProperties>
</file>